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7" r:id="rId5"/>
    <p:sldId id="259" r:id="rId6"/>
    <p:sldId id="275" r:id="rId7"/>
    <p:sldId id="260" r:id="rId8"/>
    <p:sldId id="261" r:id="rId9"/>
    <p:sldId id="262" r:id="rId10"/>
    <p:sldId id="268" r:id="rId11"/>
    <p:sldId id="263" r:id="rId12"/>
    <p:sldId id="276" r:id="rId13"/>
    <p:sldId id="264" r:id="rId14"/>
    <p:sldId id="271" r:id="rId15"/>
    <p:sldId id="265" r:id="rId16"/>
    <p:sldId id="272" r:id="rId17"/>
    <p:sldId id="273" r:id="rId18"/>
    <p:sldId id="266" r:id="rId19"/>
    <p:sldId id="274" r:id="rId20"/>
    <p:sldId id="269" r:id="rId21"/>
    <p:sldId id="270" r:id="rId2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FA9CE-E358-45AC-AB87-FF9CF4BFB7FE}" type="datetimeFigureOut">
              <a:rPr lang="da-DK" smtClean="0"/>
              <a:t>12-01-2022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1D6A5-1A3C-4671-8805-97C00A7F5CF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57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1D6A5-1A3C-4671-8805-97C00A7F5CF5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915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06C27-86FD-49B7-8F99-A1F5712DD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5A53A928-01BD-4EE6-B48D-14BA616F1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86AE6C6-B878-4FEC-9AFB-25528E7C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12-01-2022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CC46227-FCF4-4D4B-AAAE-A47FEE5E0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BFA7FDF-5BBD-4C4B-A90F-11B9253E7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081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4207F-C108-473D-AC01-8A41741B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5A225B9-C460-4FCC-848E-259A2D24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83C9B65-8EEF-4274-BB04-10518761D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12-01-2022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976DFC3-568E-4EBB-8D2D-95B8839E0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7ABFC59-E323-4BA8-A779-C3B2AA30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35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8C0824CF-2CF4-49E2-BF1E-F24408802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C3944958-8BB1-4050-85F2-D57B13DC8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65E2625-2B99-43B1-8A87-9CFAF82E7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12-01-2022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BEEE611-D5F5-4EB8-875E-77E5374CA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E415AE5-285F-40E5-B14F-0BE68180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94969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415EA7-2A8D-45CF-BC49-CEC1FF542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6E56AAC-57C6-4545-B7D5-E2FC07FA5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3DCD1AA-1F4B-4FCE-8666-B12DB7D59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12-01-2022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A082A51-1591-4506-BF4D-A8AED7C84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5F57100-99D2-43B0-B1A7-6EEF908ED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82701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49BB4-CC73-4A00-B1D3-EB5FD184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02C929F-5A8B-4FCE-9CC0-164DE28F9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8D385EF-E4AA-449A-A0D4-6000E4CE4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12-01-2022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A532DAB-7B33-4C25-809A-1442EF655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7A2855C-5EA2-451D-922E-312A496E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9465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96F65-37E5-4C01-A0D1-EE51870C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6B255A7-49EB-447E-B77A-E6D8FF077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50F19E4-8CBA-430F-AA18-B8FD6C111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179FF74-3DAE-4EF7-904A-27858B7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12-01-2022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EFEE63E-3F88-4E29-BE03-477AF7D5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4C23676-C064-4DC9-9599-34586C205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12346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5DC8FE-FCF7-4A5A-BB0F-74953C574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AE4AFAD-404B-4047-BD4A-E8F2CDD68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3319785-D077-4348-911F-9EEB6818F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3D8ADFE-7C30-4096-9EAF-7AEB6F0C73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3D3B4D19-0B4E-4725-A61C-4D7A57372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7330A5EA-4218-4DA4-A8C7-F2D0C0D6B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12-01-2022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A0B0F23B-2B9C-4429-82CC-83BA649F9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5D514C6B-43A6-4661-89FC-1BB70E68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81180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22E39-624D-4D39-8451-60ED9B9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3922672E-D8B3-4B7D-86D9-65107D28E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12-01-2022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714470CD-B9B7-4385-B50C-F8BD3EEC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9251D71-AB3E-48E7-9BF9-876DBF47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83217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D18CDAE-0CC7-4A5D-B51B-31F6BC9A0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12-01-2022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1D502993-3EE3-4C5F-9372-1E42F8B87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2C829DA-415D-4B9A-8DA7-BCB71D1D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1409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86C6C-E3C8-4D91-9665-BA647843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B470BEE-1B7A-4CBA-9D8B-7B9157F8F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F7B1640A-0F5F-4005-8558-C1764DCCB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5EC7609-CE24-4FC0-BD7C-CA3B0DD6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12-01-2022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D9C28B3-FC41-4146-87F8-CA5EC94EE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C9E061A-BDEA-44AA-B3E9-769AA1C5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493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A2106-ADDA-4C7F-8462-21CD1374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3BF3A639-819D-4DF4-BB0E-2B1ED9CBE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76B2ECC-344F-40F3-8CF7-81CA9F049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A66092F-AD68-4FFF-A89A-54FFB758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12-01-2022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F3001CE-B124-4586-BBB5-B78FF1BED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1FE2AF1-7320-4629-AFBE-6CD9B3825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6561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341BC506-A81F-4CB2-9AE2-90405C30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5C74673-976A-4C12-8359-458AE345B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C47C04-717B-4A3E-896E-FA4A29FFD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67F49-A7F6-4115-8C4C-70E45750A15E}" type="datetimeFigureOut">
              <a:rPr lang="da-DK" smtClean="0"/>
              <a:t>12-01-2022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5B0B4B7-B273-4860-819A-9EEF58D0E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13E4ED2-CFB8-48C9-9160-BA09C4761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2544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5.emf"/><Relationship Id="rId2" Type="http://schemas.microsoft.com/office/2007/relationships/media" Target="../media/media1.mp4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A33E6-1136-4D02-8E4C-FBC2E4DC8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Beviser og Sorteringsalgoritmer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618CC9E8-F834-4403-9D03-85DE19D32D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Af Rasmus Kroghede Hansen</a:t>
            </a:r>
          </a:p>
        </p:txBody>
      </p:sp>
    </p:spTree>
    <p:extLst>
      <p:ext uri="{BB962C8B-B14F-4D97-AF65-F5344CB8AC3E}">
        <p14:creationId xmlns:p14="http://schemas.microsoft.com/office/powerpoint/2010/main" val="353314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49458-555E-4E16-AA7C-AB60B4F4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MergeSort</a:t>
            </a:r>
            <a:endParaRPr lang="da-DK" dirty="0"/>
          </a:p>
        </p:txBody>
      </p:sp>
      <p:pic>
        <p:nvPicPr>
          <p:cNvPr id="11" name="Pladsholder til indhold 10">
            <a:extLst>
              <a:ext uri="{FF2B5EF4-FFF2-40B4-BE49-F238E27FC236}">
                <a16:creationId xmlns:a16="http://schemas.microsoft.com/office/drawing/2014/main" id="{7100DE94-B53A-49CD-8BD1-7DC720C4B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11" y="2242487"/>
            <a:ext cx="4620080" cy="2971025"/>
          </a:xfr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F1081EF-CC7B-42CF-87AF-E458FCB75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30511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E380DB1-077E-41EA-A7E6-26B202D71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51BA1048-55DE-477E-B72D-D14419FF8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414679"/>
              </p:ext>
            </p:extLst>
          </p:nvPr>
        </p:nvGraphicFramePr>
        <p:xfrm>
          <a:off x="6809080" y="4846824"/>
          <a:ext cx="7779641" cy="169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Document" r:id="rId4" imgW="5730832" imgH="1259660" progId="Word.OpenDocumentText.12">
                  <p:embed/>
                </p:oleObj>
              </mc:Choice>
              <mc:Fallback>
                <p:oleObj name="Document" r:id="rId4" imgW="5730832" imgH="1259660" progId="Word.OpenDocumentText.12">
                  <p:embed/>
                  <p:pic>
                    <p:nvPicPr>
                      <p:cNvPr id="7" name="Objekt 6">
                        <a:extLst>
                          <a:ext uri="{FF2B5EF4-FFF2-40B4-BE49-F238E27FC236}">
                            <a16:creationId xmlns:a16="http://schemas.microsoft.com/office/drawing/2014/main" id="{51BA1048-55DE-477E-B72D-D14419FF89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9080" y="4846824"/>
                        <a:ext cx="7779641" cy="16929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2C4F3928-7110-424E-850C-D7B49E96A6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262976"/>
              </p:ext>
            </p:extLst>
          </p:nvPr>
        </p:nvGraphicFramePr>
        <p:xfrm>
          <a:off x="6613865" y="105022"/>
          <a:ext cx="5249662" cy="4481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Document" r:id="rId6" imgW="5730832" imgH="4198387" progId="Word.OpenDocumentText.12">
                  <p:embed/>
                </p:oleObj>
              </mc:Choice>
              <mc:Fallback>
                <p:oleObj name="Document" r:id="rId6" imgW="5730832" imgH="4198387" progId="Word.OpenDocumentText.12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2C4F3928-7110-424E-850C-D7B49E96A6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17639" b="3911"/>
                      <a:stretch>
                        <a:fillRect/>
                      </a:stretch>
                    </p:blipFill>
                    <p:spPr bwMode="auto">
                      <a:xfrm>
                        <a:off x="6613865" y="105022"/>
                        <a:ext cx="5249662" cy="44816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521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A25DE1-2F6D-4371-AFB5-FD9FBF20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Bevis for algoritmer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DF859E7-2F81-40E0-8731-3D972F2A1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Initialisering</a:t>
            </a:r>
            <a:r>
              <a:rPr lang="da-DK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Løkkeinvarianten er sand før den første iteration af løkken.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Vedligeholdelse: 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Hvis løkkeinvarianten er sand før en iteration af løkken, forbliver den sand før den næste iteration af løkken. Det siges at den vedligeholdes.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Termination</a:t>
            </a:r>
            <a:r>
              <a:rPr lang="da-DK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Når løkken er kørt færdig, giver løkkeinvarianten en information der kan bruges til at vise at algoritmen er korrekt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2612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A25DE1-2F6D-4371-AFB5-FD9FBF20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Bevis for algoritmer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4DF859E7-2F81-40E0-8731-3D972F2A1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9278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 starten af hver iteration af </a:t>
                </a:r>
                <a:r>
                  <a:rPr lang="da-DK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</a:t>
                </a:r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-løkken på linje 1-7, består dellisten A[</a:t>
                </a:r>
                <a14:m>
                  <m:oMath xmlns:m="http://schemas.openxmlformats.org/officeDocument/2006/math"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1..</m:t>
                    </m:r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 af de oprindelige elementer i A[</a:t>
                </a:r>
                <a14:m>
                  <m:oMath xmlns:m="http://schemas.openxmlformats.org/officeDocument/2006/math"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1..</m:t>
                    </m:r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], men i en sorteret rækkefølge. </a:t>
                </a:r>
                <a:endParaRPr lang="da-DK" sz="18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b="1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Initialisering</a:t>
                </a:r>
                <a:r>
                  <a:rPr lang="da-DK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j</a:t>
                </a:r>
                <a:r>
                  <a:rPr lang="da-DK" sz="1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=2, A[1..1] er sorteret</a:t>
                </a:r>
                <a:endParaRPr lang="da-DK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Vedligeholdelse: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A[1..j-1] er sorteret → </a:t>
                </a:r>
                <a:r>
                  <a:rPr lang="da-DK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key</a:t>
                </a:r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indsættes på sorteret plads →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A[1..j] er sorteret → j gøres én større → [A..j-1] er sorteret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b="1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Termination</a:t>
                </a:r>
                <a:r>
                  <a:rPr lang="da-DK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j=A.length+1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A[1..A.length] er sorteret</a:t>
                </a:r>
                <a:endParaRPr lang="da-DK" dirty="0"/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4DF859E7-2F81-40E0-8731-3D972F2A1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9278" cy="4351338"/>
              </a:xfrm>
              <a:blipFill>
                <a:blip r:embed="rId3"/>
                <a:stretch>
                  <a:fillRect l="-481" t="-980" r="-24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F822C2E9-C006-406F-BA86-BD06A0D2C1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30808"/>
              </p:ext>
            </p:extLst>
          </p:nvPr>
        </p:nvGraphicFramePr>
        <p:xfrm>
          <a:off x="6096000" y="1825625"/>
          <a:ext cx="9774789" cy="2987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Document" r:id="rId4" imgW="5730832" imgH="1965402" progId="Word.OpenDocumentText.12">
                  <p:embed/>
                </p:oleObj>
              </mc:Choice>
              <mc:Fallback>
                <p:oleObj name="Document" r:id="rId4" imgW="5730832" imgH="1965402" progId="Word.OpenDocumentText.12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426352BD-DE3E-46DE-A66C-AC6BC749FB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0724"/>
                      <a:stretch>
                        <a:fillRect/>
                      </a:stretch>
                    </p:blipFill>
                    <p:spPr bwMode="auto">
                      <a:xfrm>
                        <a:off x="6096000" y="1825625"/>
                        <a:ext cx="9774789" cy="29876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0544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C3B4BD-F989-49F5-876F-8AADF59B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InsertionSort</a:t>
            </a:r>
            <a:r>
              <a:rPr lang="da-DK" dirty="0"/>
              <a:t> Køretidsanalyse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25D64CB-ACDC-4E0A-9010-1388DD3A6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151"/>
            <a:ext cx="10515600" cy="4351338"/>
          </a:xfrm>
        </p:spPr>
        <p:txBody>
          <a:bodyPr/>
          <a:lstStyle/>
          <a:p>
            <a:r>
              <a:rPr lang="da-DK" dirty="0"/>
              <a:t>RAM-Modellen</a:t>
            </a:r>
          </a:p>
          <a:p>
            <a:r>
              <a:rPr lang="da-DK" dirty="0"/>
              <a:t>Funktion T(n) for køretiden af en algoritme</a:t>
            </a:r>
          </a:p>
          <a:p>
            <a:r>
              <a:rPr lang="da-DK" dirty="0"/>
              <a:t>n = Antal tal, som skal sorteres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08E9062-71A7-4E3E-A9F2-F29726786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053" y="3429000"/>
            <a:ext cx="1601654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05F739F9-0352-4846-9DCC-31AC33F402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0734"/>
              </p:ext>
            </p:extLst>
          </p:nvPr>
        </p:nvGraphicFramePr>
        <p:xfrm>
          <a:off x="879423" y="3433763"/>
          <a:ext cx="10433154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Document" r:id="rId3" imgW="6645116" imgH="1961796" progId="Word.OpenDocumentText.12">
                  <p:embed/>
                </p:oleObj>
              </mc:Choice>
              <mc:Fallback>
                <p:oleObj name="Document" r:id="rId3" imgW="6645116" imgH="1961796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1279"/>
                      <a:stretch>
                        <a:fillRect/>
                      </a:stretch>
                    </p:blipFill>
                    <p:spPr bwMode="auto">
                      <a:xfrm>
                        <a:off x="879423" y="3433763"/>
                        <a:ext cx="10433154" cy="2743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1084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C4CDAF-325A-484A-859E-81F95CD6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InsertionSort</a:t>
            </a:r>
            <a:r>
              <a:rPr lang="da-DK" dirty="0"/>
              <a:t> Køretidsanalyse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043C4C7E-D3A8-4FCD-95EC-8165E2A60664}"/>
                  </a:ext>
                </a:extLst>
              </p:cNvPr>
              <p:cNvSpPr txBox="1"/>
              <p:nvPr/>
            </p:nvSpPr>
            <p:spPr>
              <a:xfrm>
                <a:off x="1099166" y="1690688"/>
                <a:ext cx="9993667" cy="879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043C4C7E-D3A8-4FCD-95EC-8165E2A60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166" y="1690688"/>
                <a:ext cx="9993667" cy="8798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8BCE9A-301E-46A2-AE09-0B2D028F08A4}"/>
                  </a:ext>
                </a:extLst>
              </p:cNvPr>
              <p:cNvSpPr txBox="1"/>
              <p:nvPr/>
            </p:nvSpPr>
            <p:spPr>
              <a:xfrm>
                <a:off x="1269507" y="3016251"/>
                <a:ext cx="2574524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Allerede sorteret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da-DK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da-DK" dirty="0"/>
              </a:p>
            </p:txBody>
          </p:sp>
        </mc:Choice>
        <mc:Fallback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8BCE9A-301E-46A2-AE09-0B2D028F0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507" y="3016251"/>
                <a:ext cx="2574524" cy="391646"/>
              </a:xfrm>
              <a:prstGeom prst="rect">
                <a:avLst/>
              </a:prstGeom>
              <a:blipFill>
                <a:blip r:embed="rId3"/>
                <a:stretch>
                  <a:fillRect l="-1891" t="-7813" b="-2031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4587E612-E59E-4E13-A683-E50EF6BFE351}"/>
                  </a:ext>
                </a:extLst>
              </p:cNvPr>
              <p:cNvSpPr txBox="1"/>
              <p:nvPr/>
            </p:nvSpPr>
            <p:spPr>
              <a:xfrm>
                <a:off x="-512317" y="3450104"/>
                <a:ext cx="13216632" cy="49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da-DK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4587E612-E59E-4E13-A683-E50EF6BFE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2317" y="3450104"/>
                <a:ext cx="13216632" cy="4912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84CCAEC3-CB14-445B-A77D-28751A6163B2}"/>
                  </a:ext>
                </a:extLst>
              </p:cNvPr>
              <p:cNvSpPr txBox="1"/>
              <p:nvPr/>
            </p:nvSpPr>
            <p:spPr>
              <a:xfrm>
                <a:off x="1269507" y="4134137"/>
                <a:ext cx="2574524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Omvendt sorteret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da-DK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endParaRPr lang="da-DK" dirty="0"/>
              </a:p>
            </p:txBody>
          </p:sp>
        </mc:Choice>
        <mc:Fallback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84CCAEC3-CB14-445B-A77D-28751A616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507" y="4134137"/>
                <a:ext cx="2574524" cy="391646"/>
              </a:xfrm>
              <a:prstGeom prst="rect">
                <a:avLst/>
              </a:prstGeom>
              <a:blipFill>
                <a:blip r:embed="rId5"/>
                <a:stretch>
                  <a:fillRect l="-1891" t="-6250" b="-2031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kstfelt 12">
                <a:extLst>
                  <a:ext uri="{FF2B5EF4-FFF2-40B4-BE49-F238E27FC236}">
                    <a16:creationId xmlns:a16="http://schemas.microsoft.com/office/drawing/2014/main" id="{7C6CD76B-5EEB-470D-9964-4FED5E52B1AA}"/>
                  </a:ext>
                </a:extLst>
              </p:cNvPr>
              <p:cNvSpPr txBox="1"/>
              <p:nvPr/>
            </p:nvSpPr>
            <p:spPr>
              <a:xfrm>
                <a:off x="-699118" y="4718528"/>
                <a:ext cx="11236911" cy="564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3" name="Tekstfelt 12">
                <a:extLst>
                  <a:ext uri="{FF2B5EF4-FFF2-40B4-BE49-F238E27FC236}">
                    <a16:creationId xmlns:a16="http://schemas.microsoft.com/office/drawing/2014/main" id="{7C6CD76B-5EEB-470D-9964-4FED5E52B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9118" y="4718528"/>
                <a:ext cx="11236911" cy="5648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526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49ED89-E634-4D0E-9EDD-88ABAB70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O, θ og Ω notation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54529BF-92A5-4078-837F-F871E908C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78" y="1498085"/>
            <a:ext cx="11559643" cy="406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62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7166E-ADE3-49B3-9076-17D9C983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InsertionSort</a:t>
            </a:r>
            <a:r>
              <a:rPr lang="da-DK" dirty="0"/>
              <a:t> køretidsanalyse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45F9F073-12FA-4810-BA60-55FA7D0FE30C}"/>
                  </a:ext>
                </a:extLst>
              </p:cNvPr>
              <p:cNvSpPr txBox="1"/>
              <p:nvPr/>
            </p:nvSpPr>
            <p:spPr>
              <a:xfrm>
                <a:off x="-140563" y="1690688"/>
                <a:ext cx="124731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da-DK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45F9F073-12FA-4810-BA60-55FA7D0F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563" y="1690688"/>
                <a:ext cx="1247312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D154490C-53C4-48EB-971F-5D952383AB53}"/>
                  </a:ext>
                </a:extLst>
              </p:cNvPr>
              <p:cNvSpPr txBox="1"/>
              <p:nvPr/>
            </p:nvSpPr>
            <p:spPr>
              <a:xfrm>
                <a:off x="838200" y="2317072"/>
                <a:ext cx="2846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400" dirty="0"/>
                  <a:t>=</a:t>
                </a:r>
                <a:r>
                  <a:rPr lang="da-DK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2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da-DK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da-DK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da-DK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da-DK" sz="24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2400"/>
                      <m:t>Ω</m:t>
                    </m:r>
                    <m:r>
                      <a:rPr lang="da-DK" sz="2400" i="1"/>
                      <m:t>(</m:t>
                    </m:r>
                    <m:r>
                      <a:rPr lang="da-DK" sz="2400" i="1"/>
                      <m:t>𝑛</m:t>
                    </m:r>
                    <m:r>
                      <a:rPr lang="da-DK" sz="2400" i="1"/>
                      <m:t>)</m:t>
                    </m:r>
                  </m:oMath>
                </a14:m>
                <a:r>
                  <a:rPr lang="da-DK" sz="2400" dirty="0"/>
                  <a:t>  </a:t>
                </a:r>
              </a:p>
            </p:txBody>
          </p:sp>
        </mc:Choice>
        <mc:Fallback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D154490C-53C4-48EB-971F-5D952383A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17072"/>
                <a:ext cx="2846033" cy="461665"/>
              </a:xfrm>
              <a:prstGeom prst="rect">
                <a:avLst/>
              </a:prstGeom>
              <a:blipFill>
                <a:blip r:embed="rId3"/>
                <a:stretch>
                  <a:fillRect l="-3433" t="-10526" b="-2894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D8CD4906-FC68-4DD8-988C-91ECBDE321BC}"/>
                  </a:ext>
                </a:extLst>
              </p:cNvPr>
              <p:cNvSpPr txBox="1"/>
              <p:nvPr/>
            </p:nvSpPr>
            <p:spPr>
              <a:xfrm>
                <a:off x="-743506" y="3514429"/>
                <a:ext cx="11236911" cy="564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D8CD4906-FC68-4DD8-988C-91ECBDE32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3506" y="3514429"/>
                <a:ext cx="11236911" cy="5648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3E0AC743-DEC1-4AC5-B7CB-C0D88864F52E}"/>
                  </a:ext>
                </a:extLst>
              </p:cNvPr>
              <p:cNvSpPr txBox="1"/>
              <p:nvPr/>
            </p:nvSpPr>
            <p:spPr>
              <a:xfrm>
                <a:off x="864832" y="4233146"/>
                <a:ext cx="2846033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400" dirty="0"/>
                  <a:t>=</a:t>
                </a:r>
                <a:r>
                  <a:rPr lang="da-DK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2400"/>
                      <m:t>Θ</m:t>
                    </m:r>
                    <m:r>
                      <a:rPr lang="da-DK" sz="2400" i="1"/>
                      <m:t>(</m:t>
                    </m:r>
                    <m:sSup>
                      <m:sSupPr>
                        <m:ctrlPr>
                          <a:rPr lang="da-DK" sz="2400" i="1"/>
                        </m:ctrlPr>
                      </m:sSupPr>
                      <m:e>
                        <m:r>
                          <a:rPr lang="da-DK" sz="2400" i="1"/>
                          <m:t>𝑛</m:t>
                        </m:r>
                      </m:e>
                      <m:sup>
                        <m:r>
                          <a:rPr lang="da-DK" sz="2400" i="1"/>
                          <m:t>2</m:t>
                        </m:r>
                      </m:sup>
                    </m:sSup>
                    <m:r>
                      <a:rPr lang="da-DK" sz="2400" i="1"/>
                      <m:t>)</m:t>
                    </m:r>
                  </m:oMath>
                </a14:m>
                <a:r>
                  <a:rPr lang="da-DK" sz="2400" dirty="0"/>
                  <a:t>= </a:t>
                </a:r>
                <a14:m>
                  <m:oMath xmlns:m="http://schemas.openxmlformats.org/officeDocument/2006/math">
                    <m:r>
                      <a:rPr lang="da-DK" sz="2400" i="1"/>
                      <m:t>𝑂</m:t>
                    </m:r>
                    <m:r>
                      <a:rPr lang="da-DK" sz="2400" i="1"/>
                      <m:t>(</m:t>
                    </m:r>
                    <m:sSup>
                      <m:sSupPr>
                        <m:ctrlPr>
                          <a:rPr lang="da-DK" sz="2400" i="1"/>
                        </m:ctrlPr>
                      </m:sSupPr>
                      <m:e>
                        <m:r>
                          <a:rPr lang="da-DK" sz="2400" i="1"/>
                          <m:t>𝑛</m:t>
                        </m:r>
                      </m:e>
                      <m:sup>
                        <m:r>
                          <a:rPr lang="da-DK" sz="2400" i="1"/>
                          <m:t>2</m:t>
                        </m:r>
                      </m:sup>
                    </m:sSup>
                    <m:r>
                      <a:rPr lang="da-DK" sz="2400" i="1"/>
                      <m:t>)</m:t>
                    </m:r>
                  </m:oMath>
                </a14:m>
                <a:endParaRPr lang="da-DK" sz="2400" dirty="0"/>
              </a:p>
            </p:txBody>
          </p:sp>
        </mc:Choice>
        <mc:Fallback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3E0AC743-DEC1-4AC5-B7CB-C0D88864F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32" y="4233146"/>
                <a:ext cx="2846033" cy="470000"/>
              </a:xfrm>
              <a:prstGeom prst="rect">
                <a:avLst/>
              </a:prstGeom>
              <a:blipFill>
                <a:blip r:embed="rId5"/>
                <a:stretch>
                  <a:fillRect l="-3426" t="-7692" b="-2820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686FA2FC-6548-42AC-BB1D-11F46570E3C2}"/>
                  </a:ext>
                </a:extLst>
              </p:cNvPr>
              <p:cNvSpPr txBox="1"/>
              <p:nvPr/>
            </p:nvSpPr>
            <p:spPr>
              <a:xfrm>
                <a:off x="838200" y="5289471"/>
                <a:ext cx="6551720" cy="488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a-DK" dirty="0"/>
                  <a:t>Gennemsnitligt tilfælde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da-DK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a-DK" i="1"/>
                        </m:ctrlPr>
                      </m:fPr>
                      <m:num>
                        <m:r>
                          <a:rPr lang="da-DK" i="1"/>
                          <m:t>𝑗</m:t>
                        </m:r>
                      </m:num>
                      <m:den>
                        <m:r>
                          <a:rPr lang="da-DK" i="1"/>
                          <m:t>2</m:t>
                        </m:r>
                      </m:den>
                    </m:f>
                  </m:oMath>
                </a14:m>
                <a:endParaRPr lang="da-DK" dirty="0"/>
              </a:p>
            </p:txBody>
          </p:sp>
        </mc:Choice>
        <mc:Fallback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686FA2FC-6548-42AC-BB1D-11F46570E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89471"/>
                <a:ext cx="6551720" cy="488403"/>
              </a:xfrm>
              <a:prstGeom prst="rect">
                <a:avLst/>
              </a:prstGeom>
              <a:blipFill>
                <a:blip r:embed="rId6"/>
                <a:stretch>
                  <a:fillRect l="-838" b="-75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32A0D90D-0AF3-4B9B-AAFD-E4B30159E14F}"/>
                  </a:ext>
                </a:extLst>
              </p:cNvPr>
              <p:cNvSpPr txBox="1"/>
              <p:nvPr/>
            </p:nvSpPr>
            <p:spPr>
              <a:xfrm>
                <a:off x="838200" y="5777874"/>
                <a:ext cx="2846033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400" dirty="0"/>
                  <a:t>=</a:t>
                </a:r>
                <a:r>
                  <a:rPr lang="da-DK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2400"/>
                      <m:t>Θ</m:t>
                    </m:r>
                    <m:r>
                      <a:rPr lang="da-DK" sz="2400" i="1"/>
                      <m:t>(</m:t>
                    </m:r>
                    <m:sSup>
                      <m:sSupPr>
                        <m:ctrlPr>
                          <a:rPr lang="da-DK" sz="2400" i="1"/>
                        </m:ctrlPr>
                      </m:sSupPr>
                      <m:e>
                        <m:r>
                          <a:rPr lang="da-DK" sz="2400" i="1"/>
                          <m:t>𝑛</m:t>
                        </m:r>
                      </m:e>
                      <m:sup>
                        <m:r>
                          <a:rPr lang="da-DK" sz="2400" i="1"/>
                          <m:t>2</m:t>
                        </m:r>
                      </m:sup>
                    </m:sSup>
                    <m:r>
                      <a:rPr lang="da-DK" sz="2400" i="1"/>
                      <m:t>)</m:t>
                    </m:r>
                  </m:oMath>
                </a14:m>
                <a:endParaRPr lang="da-DK" sz="2400" dirty="0"/>
              </a:p>
            </p:txBody>
          </p:sp>
        </mc:Choice>
        <mc:Fallback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32A0D90D-0AF3-4B9B-AAFD-E4B30159E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77874"/>
                <a:ext cx="2846033" cy="470000"/>
              </a:xfrm>
              <a:prstGeom prst="rect">
                <a:avLst/>
              </a:prstGeom>
              <a:blipFill>
                <a:blip r:embed="rId7"/>
                <a:stretch>
                  <a:fillRect l="-3433" t="-7792" b="-2987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kstfelt 15">
                <a:extLst>
                  <a:ext uri="{FF2B5EF4-FFF2-40B4-BE49-F238E27FC236}">
                    <a16:creationId xmlns:a16="http://schemas.microsoft.com/office/drawing/2014/main" id="{10BF26A2-510C-4688-8246-D3BDEE196816}"/>
                  </a:ext>
                </a:extLst>
              </p:cNvPr>
              <p:cNvSpPr txBox="1"/>
              <p:nvPr/>
            </p:nvSpPr>
            <p:spPr>
              <a:xfrm>
                <a:off x="630315" y="1299042"/>
                <a:ext cx="2574524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Allerede sorteret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da-DK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da-DK" dirty="0"/>
              </a:p>
            </p:txBody>
          </p:sp>
        </mc:Choice>
        <mc:Fallback>
          <p:sp>
            <p:nvSpPr>
              <p:cNvPr id="16" name="Tekstfelt 15">
                <a:extLst>
                  <a:ext uri="{FF2B5EF4-FFF2-40B4-BE49-F238E27FC236}">
                    <a16:creationId xmlns:a16="http://schemas.microsoft.com/office/drawing/2014/main" id="{10BF26A2-510C-4688-8246-D3BDEE196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15" y="1299042"/>
                <a:ext cx="2574524" cy="391646"/>
              </a:xfrm>
              <a:prstGeom prst="rect">
                <a:avLst/>
              </a:prstGeom>
              <a:blipFill>
                <a:blip r:embed="rId8"/>
                <a:stretch>
                  <a:fillRect l="-1891" t="-6250" b="-2031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kstfelt 16">
                <a:extLst>
                  <a:ext uri="{FF2B5EF4-FFF2-40B4-BE49-F238E27FC236}">
                    <a16:creationId xmlns:a16="http://schemas.microsoft.com/office/drawing/2014/main" id="{770DCF87-0361-4ECC-8943-48BB934ABFC4}"/>
                  </a:ext>
                </a:extLst>
              </p:cNvPr>
              <p:cNvSpPr txBox="1"/>
              <p:nvPr/>
            </p:nvSpPr>
            <p:spPr>
              <a:xfrm>
                <a:off x="630315" y="3164724"/>
                <a:ext cx="2574524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Omvendt sorteret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da-DK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endParaRPr lang="da-DK" dirty="0"/>
              </a:p>
            </p:txBody>
          </p:sp>
        </mc:Choice>
        <mc:Fallback>
          <p:sp>
            <p:nvSpPr>
              <p:cNvPr id="17" name="Tekstfelt 16">
                <a:extLst>
                  <a:ext uri="{FF2B5EF4-FFF2-40B4-BE49-F238E27FC236}">
                    <a16:creationId xmlns:a16="http://schemas.microsoft.com/office/drawing/2014/main" id="{770DCF87-0361-4ECC-8943-48BB934AB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15" y="3164724"/>
                <a:ext cx="2574524" cy="391646"/>
              </a:xfrm>
              <a:prstGeom prst="rect">
                <a:avLst/>
              </a:prstGeom>
              <a:blipFill>
                <a:blip r:embed="rId9"/>
                <a:stretch>
                  <a:fillRect l="-1891" t="-6250" b="-2031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893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34B76-BE63-4698-8B47-54C0A4B6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MergeSort</a:t>
            </a:r>
            <a:r>
              <a:rPr lang="da-DK" dirty="0"/>
              <a:t> køretidsanalyse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60DD9908-BE21-41F2-8092-EACB5B179A14}"/>
                  </a:ext>
                </a:extLst>
              </p:cNvPr>
              <p:cNvSpPr txBox="1"/>
              <p:nvPr/>
            </p:nvSpPr>
            <p:spPr>
              <a:xfrm>
                <a:off x="-184212" y="1753305"/>
                <a:ext cx="6094520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da-DK" i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h𝑣𝑖𝑠</m:t>
                                </m:r>
                                <m:r>
                                  <a:rPr lang="da-DK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a-DK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i="0">
                                    <a:latin typeface="Cambria Math" panose="02040503050406030204" pitchFamily="18" charset="0"/>
                                  </a:rPr>
                                  <m:t>2·</m:t>
                                </m:r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da-DK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da-DK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da-DK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da-DK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da-DK" i="0">
                                    <a:latin typeface="Cambria Math" panose="02040503050406030204" pitchFamily="18" charset="0"/>
                                  </a:rPr>
                                  <m:t>cn</m:t>
                                </m:r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h𝑣𝑖𝑠</m:t>
                                </m:r>
                                <m:r>
                                  <a:rPr lang="da-DK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a-DK" i="0"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60DD9908-BE21-41F2-8092-EACB5B179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212" y="1753305"/>
                <a:ext cx="6094520" cy="9766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Billede 7">
            <a:extLst>
              <a:ext uri="{FF2B5EF4-FFF2-40B4-BE49-F238E27FC236}">
                <a16:creationId xmlns:a16="http://schemas.microsoft.com/office/drawing/2014/main" id="{3C6CCBF1-BF8C-4C5A-B985-4DF0A652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1" t="2950" r="4391" b="2239"/>
          <a:stretch/>
        </p:blipFill>
        <p:spPr>
          <a:xfrm>
            <a:off x="7421732" y="461639"/>
            <a:ext cx="4429957" cy="61884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1D4CB2DB-9464-4A11-AEF3-437DA8B6D36C}"/>
                  </a:ext>
                </a:extLst>
              </p:cNvPr>
              <p:cNvSpPr txBox="1"/>
              <p:nvPr/>
            </p:nvSpPr>
            <p:spPr>
              <a:xfrm>
                <a:off x="-1417467" y="3985739"/>
                <a:ext cx="618773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18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Θ</m:t>
                      </m:r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func>
                            <m:func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da-DK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da-DK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da-DK" i="1"/>
                        <m:t>𝑂</m:t>
                      </m:r>
                      <m:r>
                        <a:rPr lang="da-DK" i="1"/>
                        <m:t>(</m:t>
                      </m:r>
                      <m:r>
                        <a:rPr lang="da-DK" i="1"/>
                        <m:t>𝑛</m:t>
                      </m:r>
                      <m:func>
                        <m:funcPr>
                          <m:ctrlPr>
                            <a:rPr lang="da-DK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/>
                            <m:t>log</m:t>
                          </m:r>
                        </m:fName>
                        <m:e>
                          <m:r>
                            <a:rPr lang="da-DK" i="1"/>
                            <m:t>𝑛</m:t>
                          </m:r>
                          <m:r>
                            <a:rPr lang="da-DK" i="1"/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da-DK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a-DK"/>
                        <m:t>Ω</m:t>
                      </m:r>
                      <m:r>
                        <a:rPr lang="da-DK" i="1"/>
                        <m:t>(</m:t>
                      </m:r>
                      <m:r>
                        <a:rPr lang="da-DK" i="1"/>
                        <m:t>𝑛</m:t>
                      </m:r>
                      <m:func>
                        <m:funcPr>
                          <m:ctrlPr>
                            <a:rPr lang="da-DK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/>
                            <m:t>log</m:t>
                          </m:r>
                        </m:fName>
                        <m:e>
                          <m:r>
                            <a:rPr lang="da-DK" i="1"/>
                            <m:t>𝑛</m:t>
                          </m:r>
                        </m:e>
                      </m:func>
                      <m:r>
                        <a:rPr lang="da-DK" i="1"/>
                        <m:t>)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1D4CB2DB-9464-4A11-AEF3-437DA8B6D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17467" y="3985739"/>
                <a:ext cx="6187736" cy="923330"/>
              </a:xfrm>
              <a:prstGeom prst="rect">
                <a:avLst/>
              </a:prstGeom>
              <a:blipFill>
                <a:blip r:embed="rId4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D3E64239-6B3C-447B-94F0-6F852462BD3F}"/>
                  </a:ext>
                </a:extLst>
              </p:cNvPr>
              <p:cNvSpPr txBox="1"/>
              <p:nvPr/>
            </p:nvSpPr>
            <p:spPr>
              <a:xfrm>
                <a:off x="-230820" y="3173163"/>
                <a:ext cx="61877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a-DK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a-DK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da-DK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𝑐𝑛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a-DK" i="1"/>
                            <m:t>𝑐𝑛</m:t>
                          </m:r>
                          <m:func>
                            <m:funcPr>
                              <m:ctrlPr>
                                <a:rPr lang="da-DK" i="1"/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da-DK" i="1"/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a-DK"/>
                                    <m:t>log</m:t>
                                  </m:r>
                                </m:e>
                                <m:sub>
                                  <m:r>
                                    <a:rPr lang="da-DK" i="1"/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da-DK" i="1"/>
                                <m:t>𝑛</m:t>
                              </m:r>
                            </m:e>
                          </m:func>
                          <m:r>
                            <a:rPr lang="da-DK" i="1"/>
                            <m:t>+</m:t>
                          </m:r>
                          <m:r>
                            <a:rPr lang="da-DK" i="1"/>
                            <m:t>𝑐𝑛</m:t>
                          </m:r>
                        </m:e>
                      </m:func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D3E64239-6B3C-447B-94F0-6F852462B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0820" y="3173163"/>
                <a:ext cx="618773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019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E1CF71-C930-493C-94DC-D5D8EF9C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Køretider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16F9F4D-4318-42C4-9A50-16C1AD0CD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8" b="1216"/>
          <a:stretch/>
        </p:blipFill>
        <p:spPr bwMode="auto">
          <a:xfrm>
            <a:off x="5846725" y="601997"/>
            <a:ext cx="6018900" cy="36663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7ADD4DE5-8C20-46DF-A9EE-21EC2611B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MergeSort</a:t>
            </a:r>
            <a:r>
              <a:rPr lang="da-DK" dirty="0"/>
              <a:t> er hurtigst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43E2382-21AF-44FC-9F1F-AE882A00F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04" y="4518514"/>
            <a:ext cx="11000792" cy="140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10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EA8E7E-BFC9-44C1-A6BB-56E9A3E5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af køretider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88D7891-B955-47B8-93C5-844F679F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7" y="1690687"/>
            <a:ext cx="5411716" cy="2532034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DEFB3AB6-DBA0-4597-9997-69262DDBA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649" y="1690687"/>
            <a:ext cx="5546081" cy="2532033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5EEC4676-7FC6-4F03-9B38-57C739734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546"/>
          <a:stretch/>
        </p:blipFill>
        <p:spPr>
          <a:xfrm>
            <a:off x="3402032" y="4230644"/>
            <a:ext cx="5387936" cy="263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94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846E7-03EF-4BA0-85C4-D752597C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Opgaveformulering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50D4527-6426-4508-BD08-FC6F24AA1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69" b="-342"/>
          <a:stretch/>
        </p:blipFill>
        <p:spPr>
          <a:xfrm>
            <a:off x="838200" y="1452157"/>
            <a:ext cx="9524246" cy="47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68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CB3D5-620D-45E7-8E5B-2D23D7E4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Sammenligning af induktionsbevis og løkkeinvariant bevis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5D81F253-6031-4892-A0C9-CEE3E2844E00}"/>
                  </a:ext>
                </a:extLst>
              </p:cNvPr>
              <p:cNvSpPr txBox="1"/>
              <p:nvPr/>
            </p:nvSpPr>
            <p:spPr>
              <a:xfrm>
                <a:off x="0" y="2176158"/>
                <a:ext cx="6094520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+2+3+…+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  ,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5D81F253-6031-4892-A0C9-CEE3E2844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76158"/>
                <a:ext cx="6094520" cy="628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felt 5">
            <a:extLst>
              <a:ext uri="{FF2B5EF4-FFF2-40B4-BE49-F238E27FC236}">
                <a16:creationId xmlns:a16="http://schemas.microsoft.com/office/drawing/2014/main" id="{CCCDC064-623A-4F6E-92CE-8BEA76403036}"/>
              </a:ext>
            </a:extLst>
          </p:cNvPr>
          <p:cNvSpPr txBox="1"/>
          <p:nvPr/>
        </p:nvSpPr>
        <p:spPr>
          <a:xfrm>
            <a:off x="7466119" y="2219440"/>
            <a:ext cx="359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Løkkeinvarianten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F7C7B33F-D559-41D3-9780-8FBD5BD6C107}"/>
              </a:ext>
            </a:extLst>
          </p:cNvPr>
          <p:cNvSpPr txBox="1"/>
          <p:nvPr/>
        </p:nvSpPr>
        <p:spPr>
          <a:xfrm>
            <a:off x="838200" y="3227540"/>
            <a:ext cx="359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Induktionsbasen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AC9D63E0-9937-44EE-8167-C43B7EC2CF4B}"/>
              </a:ext>
            </a:extLst>
          </p:cNvPr>
          <p:cNvSpPr txBox="1"/>
          <p:nvPr/>
        </p:nvSpPr>
        <p:spPr>
          <a:xfrm>
            <a:off x="7466119" y="3227540"/>
            <a:ext cx="359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err="1"/>
              <a:t>Initialisering</a:t>
            </a:r>
            <a:endParaRPr lang="da-DK" sz="3200" dirty="0"/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68448CE4-C80D-44F4-8D96-A83FA98DF830}"/>
              </a:ext>
            </a:extLst>
          </p:cNvPr>
          <p:cNvSpPr txBox="1"/>
          <p:nvPr/>
        </p:nvSpPr>
        <p:spPr>
          <a:xfrm>
            <a:off x="838199" y="4109271"/>
            <a:ext cx="359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Induktionstrinnet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940D08F4-7589-4A61-96A7-26AD2F6969D9}"/>
              </a:ext>
            </a:extLst>
          </p:cNvPr>
          <p:cNvSpPr txBox="1"/>
          <p:nvPr/>
        </p:nvSpPr>
        <p:spPr>
          <a:xfrm>
            <a:off x="7466119" y="4109271"/>
            <a:ext cx="359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Vedligeholdelse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60D2F942-5FFD-467C-8D0E-DF635B947B8E}"/>
                  </a:ext>
                </a:extLst>
              </p:cNvPr>
              <p:cNvSpPr txBox="1"/>
              <p:nvPr/>
            </p:nvSpPr>
            <p:spPr>
              <a:xfrm>
                <a:off x="838199" y="5117371"/>
                <a:ext cx="186949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40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sz="4000" i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da-DK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4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sz="4000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da-DK" sz="4000" dirty="0"/>
              </a:p>
            </p:txBody>
          </p:sp>
        </mc:Choice>
        <mc:Fallback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60D2F942-5FFD-467C-8D0E-DF635B947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117371"/>
                <a:ext cx="18694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kstfelt 12">
            <a:extLst>
              <a:ext uri="{FF2B5EF4-FFF2-40B4-BE49-F238E27FC236}">
                <a16:creationId xmlns:a16="http://schemas.microsoft.com/office/drawing/2014/main" id="{4231D7BB-09A0-4AB2-A3F7-E67A2270D127}"/>
              </a:ext>
            </a:extLst>
          </p:cNvPr>
          <p:cNvSpPr txBox="1"/>
          <p:nvPr/>
        </p:nvSpPr>
        <p:spPr>
          <a:xfrm>
            <a:off x="7466118" y="5178926"/>
            <a:ext cx="359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err="1"/>
              <a:t>Termination</a:t>
            </a:r>
            <a:endParaRPr lang="da-DK" sz="3200" dirty="0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30068B16-F3E7-4829-BE5B-BF34A571F153}"/>
              </a:ext>
            </a:extLst>
          </p:cNvPr>
          <p:cNvSpPr txBox="1"/>
          <p:nvPr/>
        </p:nvSpPr>
        <p:spPr>
          <a:xfrm>
            <a:off x="6094520" y="2157884"/>
            <a:ext cx="1420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/>
              <a:t>=</a:t>
            </a:r>
            <a:endParaRPr lang="da-DK" dirty="0"/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AACAD4DA-1B9E-45F2-8F18-FCE75EC85DB0}"/>
              </a:ext>
            </a:extLst>
          </p:cNvPr>
          <p:cNvSpPr txBox="1"/>
          <p:nvPr/>
        </p:nvSpPr>
        <p:spPr>
          <a:xfrm>
            <a:off x="6094520" y="3165984"/>
            <a:ext cx="1420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/>
              <a:t>=</a:t>
            </a:r>
            <a:endParaRPr lang="da-DK" dirty="0"/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83E29EF8-309E-4CFE-A98C-8681E9DF9314}"/>
              </a:ext>
            </a:extLst>
          </p:cNvPr>
          <p:cNvSpPr txBox="1"/>
          <p:nvPr/>
        </p:nvSpPr>
        <p:spPr>
          <a:xfrm>
            <a:off x="6094520" y="4109271"/>
            <a:ext cx="1420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/>
              <a:t>=</a:t>
            </a:r>
            <a:endParaRPr lang="da-DK" dirty="0"/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593EACFE-3395-43DE-8A17-0A7A969549FE}"/>
              </a:ext>
            </a:extLst>
          </p:cNvPr>
          <p:cNvSpPr txBox="1"/>
          <p:nvPr/>
        </p:nvSpPr>
        <p:spPr>
          <a:xfrm>
            <a:off x="6094519" y="5117371"/>
            <a:ext cx="14204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b="0" i="0" dirty="0">
                <a:solidFill>
                  <a:srgbClr val="DF000F"/>
                </a:solidFill>
                <a:effectLst/>
                <a:latin typeface="Source Sans Pro" panose="020B0604020202020204" pitchFamily="34" charset="0"/>
              </a:rPr>
              <a:t>≠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65086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7C53A-056A-4958-9601-BDBC3242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Konklusion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EC55689-CC5A-47E7-B1B8-68505CEA4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MergeSort</a:t>
            </a:r>
            <a:r>
              <a:rPr lang="da-DK" dirty="0"/>
              <a:t> er hurtigere end </a:t>
            </a:r>
            <a:r>
              <a:rPr lang="da-DK" dirty="0" err="1"/>
              <a:t>InsertionSort</a:t>
            </a:r>
            <a:endParaRPr lang="da-DK" dirty="0"/>
          </a:p>
          <a:p>
            <a:r>
              <a:rPr lang="da-DK" dirty="0"/>
              <a:t>Induktionsbevismetoden har mange ligheder med løkkeinvariant-metoden</a:t>
            </a:r>
          </a:p>
        </p:txBody>
      </p:sp>
    </p:spTree>
    <p:extLst>
      <p:ext uri="{BB962C8B-B14F-4D97-AF65-F5344CB8AC3E}">
        <p14:creationId xmlns:p14="http://schemas.microsoft.com/office/powerpoint/2010/main" val="48451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E1839B-86C1-4FBC-93FC-7AF61FEA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Indhold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3E2031B-B9C2-4A42-A7F3-CC1903686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Bevismetoder</a:t>
            </a:r>
          </a:p>
          <a:p>
            <a:r>
              <a:rPr lang="da-DK" dirty="0"/>
              <a:t>Sorteringsproblemet</a:t>
            </a:r>
          </a:p>
          <a:p>
            <a:r>
              <a:rPr lang="da-DK" dirty="0" err="1"/>
              <a:t>InsertionSort</a:t>
            </a:r>
            <a:r>
              <a:rPr lang="da-DK" dirty="0"/>
              <a:t> og </a:t>
            </a:r>
            <a:r>
              <a:rPr lang="da-DK" dirty="0" err="1"/>
              <a:t>MergeSort</a:t>
            </a:r>
            <a:endParaRPr lang="da-DK" dirty="0"/>
          </a:p>
          <a:p>
            <a:r>
              <a:rPr lang="da-DK" dirty="0"/>
              <a:t>Bevis for algoritmer</a:t>
            </a:r>
          </a:p>
          <a:p>
            <a:r>
              <a:rPr lang="da-DK" dirty="0"/>
              <a:t>Køretidsanalyse</a:t>
            </a:r>
          </a:p>
          <a:p>
            <a:r>
              <a:rPr lang="da-DK" dirty="0"/>
              <a:t>Sammenligning af induktionsbevis og løkkeinvariant metoderne</a:t>
            </a:r>
          </a:p>
          <a:p>
            <a:r>
              <a:rPr lang="da-DK" dirty="0"/>
              <a:t>Konklusion</a:t>
            </a:r>
          </a:p>
        </p:txBody>
      </p:sp>
    </p:spTree>
    <p:extLst>
      <p:ext uri="{BB962C8B-B14F-4D97-AF65-F5344CB8AC3E}">
        <p14:creationId xmlns:p14="http://schemas.microsoft.com/office/powerpoint/2010/main" val="399683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149C61-A25F-4C81-AD13-A6227365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Bevismetoder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0790592-C4C2-40D2-A684-28C16C5EB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5450" cy="3838328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Direkte bevis</a:t>
            </a:r>
          </a:p>
          <a:p>
            <a:pPr marL="0" indent="0">
              <a:buNone/>
            </a:pPr>
            <a:r>
              <a:rPr lang="da-DK" dirty="0"/>
              <a:t>Beviser et udtryk gennem en række af trin for at nå sin konklusion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Summen af to lige heltal giver et lige heltal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Pladsholder til indhold 2">
                <a:extLst>
                  <a:ext uri="{FF2B5EF4-FFF2-40B4-BE49-F238E27FC236}">
                    <a16:creationId xmlns:a16="http://schemas.microsoft.com/office/drawing/2014/main" id="{D8BE872A-5F8C-4B34-9C6B-C8AC2A213D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1314" y="1825625"/>
                <a:ext cx="5225988" cy="38383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a-DK" dirty="0"/>
                  <a:t>Modstridsbevis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a-DK" dirty="0"/>
                  <a:t>Antager det modsatte og viser at dette giver en modstrid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a-DK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a-DK" sz="4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da-DK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da-DK" dirty="0"/>
                  <a:t> er irrationel</a:t>
                </a:r>
              </a:p>
            </p:txBody>
          </p:sp>
        </mc:Choice>
        <mc:Fallback>
          <p:sp>
            <p:nvSpPr>
              <p:cNvPr id="4" name="Pladsholder til indhold 2">
                <a:extLst>
                  <a:ext uri="{FF2B5EF4-FFF2-40B4-BE49-F238E27FC236}">
                    <a16:creationId xmlns:a16="http://schemas.microsoft.com/office/drawing/2014/main" id="{D8BE872A-5F8C-4B34-9C6B-C8AC2A213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314" y="1825625"/>
                <a:ext cx="5225988" cy="3838328"/>
              </a:xfrm>
              <a:prstGeom prst="rect">
                <a:avLst/>
              </a:prstGeom>
              <a:blipFill>
                <a:blip r:embed="rId2"/>
                <a:stretch>
                  <a:fillRect l="-2450" t="-254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39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CB9AA-B2DB-4E29-BC59-8EEC9BCB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Induktionsbevis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B5D2298-197F-43A9-8313-F8827BDB5F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1698"/>
                <a:ext cx="5127594" cy="5979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a-DK" dirty="0"/>
                  <a:t>P(n) er sandt for alle n, </a:t>
                </a:r>
                <a14:m>
                  <m:oMath xmlns:m="http://schemas.openxmlformats.org/officeDocument/2006/math">
                    <m:r>
                      <a:rPr lang="da-DK" sz="28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a-DK" sz="2800" i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a-DK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da-DK" sz="2800" i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da-DK" sz="2800" dirty="0"/>
              </a:p>
              <a:p>
                <a:endParaRPr lang="da-DK" dirty="0"/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B5D2298-197F-43A9-8313-F8827BDB5F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1698"/>
                <a:ext cx="5127594" cy="597979"/>
              </a:xfrm>
              <a:blipFill>
                <a:blip r:embed="rId2"/>
                <a:stretch>
                  <a:fillRect l="-2497" t="-16327" b="-918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kstfelt 3">
                <a:extLst>
                  <a:ext uri="{FF2B5EF4-FFF2-40B4-BE49-F238E27FC236}">
                    <a16:creationId xmlns:a16="http://schemas.microsoft.com/office/drawing/2014/main" id="{BADD0408-79B8-4EFE-9CB8-EF2D7B958F1C}"/>
                  </a:ext>
                </a:extLst>
              </p:cNvPr>
              <p:cNvSpPr txBox="1"/>
              <p:nvPr/>
            </p:nvSpPr>
            <p:spPr>
              <a:xfrm>
                <a:off x="838200" y="2077375"/>
                <a:ext cx="5012184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800" dirty="0"/>
                  <a:t>Induktionsbasen</a:t>
                </a:r>
              </a:p>
              <a:p>
                <a:r>
                  <a:rPr lang="da-DK" sz="2800" dirty="0"/>
                  <a:t>P(1) er sandt</a:t>
                </a:r>
              </a:p>
              <a:p>
                <a:endParaRPr lang="da-DK" sz="2800" dirty="0"/>
              </a:p>
              <a:p>
                <a:r>
                  <a:rPr lang="da-DK" sz="2800" dirty="0"/>
                  <a:t>Induktionsantagelsen</a:t>
                </a:r>
              </a:p>
              <a:p>
                <a:r>
                  <a:rPr lang="da-DK" sz="2800" dirty="0"/>
                  <a:t>P(k) er sandt</a:t>
                </a:r>
              </a:p>
              <a:p>
                <a:endParaRPr lang="da-DK" sz="2800" dirty="0"/>
              </a:p>
              <a:p>
                <a:r>
                  <a:rPr lang="da-DK" sz="2800" dirty="0"/>
                  <a:t>Induktionstrinnet</a:t>
                </a:r>
              </a:p>
              <a:p>
                <a:r>
                  <a:rPr lang="da-DK" sz="2800" dirty="0"/>
                  <a:t>P(k) ⇒ P(k+1)</a:t>
                </a:r>
              </a:p>
              <a:p>
                <a:endParaRPr lang="da-DK" sz="2800" dirty="0"/>
              </a:p>
              <a:p>
                <a:r>
                  <a:rPr lang="da-DK" sz="2800" dirty="0"/>
                  <a:t>P(n) er sandt for alle n,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a-DK" i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a-DK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da-DK" i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da-DK" dirty="0"/>
              </a:p>
              <a:p>
                <a:endParaRPr lang="da-DK" sz="2800" dirty="0"/>
              </a:p>
            </p:txBody>
          </p:sp>
        </mc:Choice>
        <mc:Fallback>
          <p:sp>
            <p:nvSpPr>
              <p:cNvPr id="4" name="Tekstfelt 3">
                <a:extLst>
                  <a:ext uri="{FF2B5EF4-FFF2-40B4-BE49-F238E27FC236}">
                    <a16:creationId xmlns:a16="http://schemas.microsoft.com/office/drawing/2014/main" id="{BADD0408-79B8-4EFE-9CB8-EF2D7B958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77375"/>
                <a:ext cx="5012184" cy="4893647"/>
              </a:xfrm>
              <a:prstGeom prst="rect">
                <a:avLst/>
              </a:prstGeom>
              <a:blipFill>
                <a:blip r:embed="rId3"/>
                <a:stretch>
                  <a:fillRect l="-2555" t="-124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BF01AE94-A948-4883-A355-E01C80235AB1}"/>
                  </a:ext>
                </a:extLst>
              </p:cNvPr>
              <p:cNvSpPr txBox="1"/>
              <p:nvPr/>
            </p:nvSpPr>
            <p:spPr>
              <a:xfrm>
                <a:off x="4112746" y="3114971"/>
                <a:ext cx="9953806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+2+3+…+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  ,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BF01AE94-A948-4883-A355-E01C80235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746" y="3114971"/>
                <a:ext cx="9953806" cy="6280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386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D5961-B26A-45FB-B3CD-716188330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Induktionsbevis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9B1618C4-9683-4B0C-9B3B-0B8A2AA3B2B1}"/>
                  </a:ext>
                </a:extLst>
              </p:cNvPr>
              <p:cNvSpPr txBox="1"/>
              <p:nvPr/>
            </p:nvSpPr>
            <p:spPr>
              <a:xfrm>
                <a:off x="-68802" y="1465945"/>
                <a:ext cx="6094520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+2+3+…+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  ,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9B1618C4-9683-4B0C-9B3B-0B8A2AA3B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802" y="1465945"/>
                <a:ext cx="6094520" cy="628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47199D45-D4FC-4B5C-A31F-0B582FDCB406}"/>
                  </a:ext>
                </a:extLst>
              </p:cNvPr>
              <p:cNvSpPr txBox="1"/>
              <p:nvPr/>
            </p:nvSpPr>
            <p:spPr>
              <a:xfrm>
                <a:off x="-1125243" y="3116083"/>
                <a:ext cx="6130030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1+1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47199D45-D4FC-4B5C-A31F-0B582FDCB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25243" y="3116083"/>
                <a:ext cx="6130030" cy="628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F23B1416-F684-44E2-B9CD-E0AB247C1C86}"/>
                  </a:ext>
                </a:extLst>
              </p:cNvPr>
              <p:cNvSpPr txBox="1"/>
              <p:nvPr/>
            </p:nvSpPr>
            <p:spPr>
              <a:xfrm>
                <a:off x="-737335" y="4141529"/>
                <a:ext cx="6618302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+2+3+…+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F23B1416-F684-44E2-B9CD-E0AB247C1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7335" y="4141529"/>
                <a:ext cx="6618302" cy="6280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B7630B41-E42E-4175-A3FE-111D82629CA6}"/>
                  </a:ext>
                </a:extLst>
              </p:cNvPr>
              <p:cNvSpPr txBox="1"/>
              <p:nvPr/>
            </p:nvSpPr>
            <p:spPr>
              <a:xfrm>
                <a:off x="5880967" y="3111606"/>
                <a:ext cx="6618302" cy="503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da-DK" dirty="0"/>
                  <a:t>Skal vises: </a:t>
                </a:r>
                <a14:m>
                  <m:oMath xmlns:m="http://schemas.openxmlformats.org/officeDocument/2006/math">
                    <m:r>
                      <a:rPr lang="da-DK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da-DK" i="0">
                        <a:latin typeface="Cambria Math" panose="02040503050406030204" pitchFamily="18" charset="0"/>
                      </a:rPr>
                      <m:t>+2+3+…+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da-DK" i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da-DK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a-DK" i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a-DK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a-DK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a-DK" i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da-DK" i="0">
                            <a:latin typeface="Cambria Math" panose="02040503050406030204" pitchFamily="18" charset="0"/>
                          </a:rPr>
                          <m:t>·</m:t>
                        </m:r>
                        <m:d>
                          <m:d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a-DK" i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num>
                      <m:den>
                        <m:r>
                          <a:rPr lang="da-DK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da-DK" dirty="0"/>
              </a:p>
            </p:txBody>
          </p:sp>
        </mc:Choice>
        <mc:Fallback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B7630B41-E42E-4175-A3FE-111D82629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67" y="3111606"/>
                <a:ext cx="6618302" cy="503471"/>
              </a:xfrm>
              <a:prstGeom prst="rect">
                <a:avLst/>
              </a:prstGeom>
              <a:blipFill>
                <a:blip r:embed="rId5"/>
                <a:stretch>
                  <a:fillRect l="-829" b="-722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felt 13">
            <a:extLst>
              <a:ext uri="{FF2B5EF4-FFF2-40B4-BE49-F238E27FC236}">
                <a16:creationId xmlns:a16="http://schemas.microsoft.com/office/drawing/2014/main" id="{67619CE6-2515-4964-829B-77B40C01B502}"/>
              </a:ext>
            </a:extLst>
          </p:cNvPr>
          <p:cNvSpPr txBox="1"/>
          <p:nvPr/>
        </p:nvSpPr>
        <p:spPr>
          <a:xfrm>
            <a:off x="838200" y="2742274"/>
            <a:ext cx="173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Induktionsbasen</a:t>
            </a:r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1EF610C8-5E44-4869-9488-87BF6B773DBF}"/>
              </a:ext>
            </a:extLst>
          </p:cNvPr>
          <p:cNvSpPr txBox="1"/>
          <p:nvPr/>
        </p:nvSpPr>
        <p:spPr>
          <a:xfrm>
            <a:off x="838200" y="39312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Induktionsantagelsen</a:t>
            </a: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37212EB5-B37B-4E6A-94A1-715660C30EA7}"/>
              </a:ext>
            </a:extLst>
          </p:cNvPr>
          <p:cNvSpPr txBox="1"/>
          <p:nvPr/>
        </p:nvSpPr>
        <p:spPr>
          <a:xfrm>
            <a:off x="5880967" y="2742274"/>
            <a:ext cx="181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Induktionstrinnet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kstfelt 17">
                <a:extLst>
                  <a:ext uri="{FF2B5EF4-FFF2-40B4-BE49-F238E27FC236}">
                    <a16:creationId xmlns:a16="http://schemas.microsoft.com/office/drawing/2014/main" id="{DBA2B975-9AA8-45FC-A646-6F34431EC70C}"/>
                  </a:ext>
                </a:extLst>
              </p:cNvPr>
              <p:cNvSpPr txBox="1"/>
              <p:nvPr/>
            </p:nvSpPr>
            <p:spPr>
              <a:xfrm>
                <a:off x="5168701" y="4141528"/>
                <a:ext cx="6658824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+2+3+…+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8" name="Tekstfelt 17">
                <a:extLst>
                  <a:ext uri="{FF2B5EF4-FFF2-40B4-BE49-F238E27FC236}">
                    <a16:creationId xmlns:a16="http://schemas.microsoft.com/office/drawing/2014/main" id="{DBA2B975-9AA8-45FC-A646-6F34431EC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701" y="4141528"/>
                <a:ext cx="6658824" cy="628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kstfelt 19">
                <a:extLst>
                  <a:ext uri="{FF2B5EF4-FFF2-40B4-BE49-F238E27FC236}">
                    <a16:creationId xmlns:a16="http://schemas.microsoft.com/office/drawing/2014/main" id="{8B3D9B27-2F29-4F30-85B6-295978C8FADF}"/>
                  </a:ext>
                </a:extLst>
              </p:cNvPr>
              <p:cNvSpPr txBox="1"/>
              <p:nvPr/>
            </p:nvSpPr>
            <p:spPr>
              <a:xfrm>
                <a:off x="5256034" y="5062885"/>
                <a:ext cx="6658252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+2+3+…+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+2·</m:t>
                          </m:r>
                          <m:d>
                            <m:d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0" name="Tekstfelt 19">
                <a:extLst>
                  <a:ext uri="{FF2B5EF4-FFF2-40B4-BE49-F238E27FC236}">
                    <a16:creationId xmlns:a16="http://schemas.microsoft.com/office/drawing/2014/main" id="{8B3D9B27-2F29-4F30-85B6-295978C8F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034" y="5062885"/>
                <a:ext cx="6658252" cy="628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kstfelt 21">
                <a:extLst>
                  <a:ext uri="{FF2B5EF4-FFF2-40B4-BE49-F238E27FC236}">
                    <a16:creationId xmlns:a16="http://schemas.microsoft.com/office/drawing/2014/main" id="{C7CC938C-ECFC-4A55-B356-1AB876D66186}"/>
                  </a:ext>
                </a:extLst>
              </p:cNvPr>
              <p:cNvSpPr txBox="1"/>
              <p:nvPr/>
            </p:nvSpPr>
            <p:spPr>
              <a:xfrm>
                <a:off x="5168701" y="5854812"/>
                <a:ext cx="6653812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+2+3+…+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2" name="Tekstfelt 21">
                <a:extLst>
                  <a:ext uri="{FF2B5EF4-FFF2-40B4-BE49-F238E27FC236}">
                    <a16:creationId xmlns:a16="http://schemas.microsoft.com/office/drawing/2014/main" id="{C7CC938C-ECFC-4A55-B356-1AB876D66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701" y="5854812"/>
                <a:ext cx="6653812" cy="628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Lige pilforbindelse 23">
            <a:extLst>
              <a:ext uri="{FF2B5EF4-FFF2-40B4-BE49-F238E27FC236}">
                <a16:creationId xmlns:a16="http://schemas.microsoft.com/office/drawing/2014/main" id="{4B820791-F68E-48B9-AA52-90EEE3BC1D15}"/>
              </a:ext>
            </a:extLst>
          </p:cNvPr>
          <p:cNvCxnSpPr/>
          <p:nvPr/>
        </p:nvCxnSpPr>
        <p:spPr>
          <a:xfrm>
            <a:off x="4385568" y="4455556"/>
            <a:ext cx="1404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685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8D762B-E66D-4DDE-AAD7-4070490DE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Sorteringsproblemet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26A3A4C8-AC9B-44E6-97CB-F5DB96CB4376}"/>
                  </a:ext>
                </a:extLst>
              </p:cNvPr>
              <p:cNvSpPr txBox="1"/>
              <p:nvPr/>
            </p:nvSpPr>
            <p:spPr>
              <a:xfrm>
                <a:off x="916795" y="1690688"/>
                <a:ext cx="10950430" cy="768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a-DK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Input: </a:t>
                </a:r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En rækkefølge bestående af n tal </a:t>
                </a:r>
                <a14:m>
                  <m:oMath xmlns:m="http://schemas.openxmlformats.org/officeDocument/2006/math"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&gt;.</m:t>
                    </m:r>
                  </m:oMath>
                </a14:m>
                <a:endParaRPr lang="da-DK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da-DK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Output: </a:t>
                </a:r>
                <a:r>
                  <a:rPr lang="da-DK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 permutation af denne rækkefølge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da-DK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da-DK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a-DK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a-DK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da-DK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således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da-DK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a-DK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a-DK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≤…≤</m:t>
                    </m:r>
                    <m:sSub>
                      <m:sSubPr>
                        <m:ctrlPr>
                          <a:rPr lang="da-DK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a-DK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a-DK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a-DK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da-DK" dirty="0"/>
              </a:p>
            </p:txBody>
          </p:sp>
        </mc:Choice>
        <mc:Fallback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26A3A4C8-AC9B-44E6-97CB-F5DB96CB4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95" y="1690688"/>
                <a:ext cx="10950430" cy="768287"/>
              </a:xfrm>
              <a:prstGeom prst="rect">
                <a:avLst/>
              </a:prstGeom>
              <a:blipFill>
                <a:blip r:embed="rId2"/>
                <a:stretch>
                  <a:fillRect l="-445" t="-3175" b="-1190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Billede 6">
            <a:extLst>
              <a:ext uri="{FF2B5EF4-FFF2-40B4-BE49-F238E27FC236}">
                <a16:creationId xmlns:a16="http://schemas.microsoft.com/office/drawing/2014/main" id="{8CE99218-8245-4BC7-AC2C-0F0A12E5F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5" y="3111590"/>
            <a:ext cx="11492289" cy="76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9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E5EBBF-E886-49E4-A10E-CBFB0D22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InsertionSort</a:t>
            </a:r>
            <a:endParaRPr lang="da-DK" dirty="0"/>
          </a:p>
        </p:txBody>
      </p:sp>
      <p:pic>
        <p:nvPicPr>
          <p:cNvPr id="6" name="InsertionSortVisual">
            <a:hlinkClick r:id="" action="ppaction://media"/>
            <a:extLst>
              <a:ext uri="{FF2B5EF4-FFF2-40B4-BE49-F238E27FC236}">
                <a16:creationId xmlns:a16="http://schemas.microsoft.com/office/drawing/2014/main" id="{EA8B3818-68A8-45C0-BB64-B4CA487200A7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7419" y="1518751"/>
            <a:ext cx="5164247" cy="5164248"/>
          </a:xfr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1D1754A-C359-4425-9041-B1641D086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028" y="3739729"/>
            <a:ext cx="1784995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426352BD-DE3E-46DE-A66C-AC6BC749F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838529"/>
              </p:ext>
            </p:extLst>
          </p:nvPr>
        </p:nvGraphicFramePr>
        <p:xfrm>
          <a:off x="5789784" y="1935178"/>
          <a:ext cx="9774789" cy="2987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Document" r:id="rId6" imgW="5730832" imgH="1965402" progId="Word.OpenDocumentText.12">
                  <p:embed/>
                </p:oleObj>
              </mc:Choice>
              <mc:Fallback>
                <p:oleObj name="Document" r:id="rId6" imgW="5730832" imgH="1965402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0724"/>
                      <a:stretch>
                        <a:fillRect/>
                      </a:stretch>
                    </p:blipFill>
                    <p:spPr bwMode="auto">
                      <a:xfrm>
                        <a:off x="5789784" y="1935178"/>
                        <a:ext cx="9774789" cy="29876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05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49458-555E-4E16-AA7C-AB60B4F4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MergeSort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136CEF9-AF14-444A-9474-858FA86E8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Del og hersk metoden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F1081EF-CC7B-42CF-87AF-E458FCB75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30511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E380DB1-077E-41EA-A7E6-26B202D71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pic>
        <p:nvPicPr>
          <p:cNvPr id="8" name="MergeSortVisual">
            <a:hlinkClick r:id="" action="ppaction://media"/>
            <a:extLst>
              <a:ext uri="{FF2B5EF4-FFF2-40B4-BE49-F238E27FC236}">
                <a16:creationId xmlns:a16="http://schemas.microsoft.com/office/drawing/2014/main" id="{6E680E65-D66E-44D0-9D24-781EC6C5B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-779101"/>
            <a:ext cx="5807105" cy="4147933"/>
          </a:xfrm>
          <a:prstGeom prst="rect">
            <a:avLst/>
          </a:prstGeom>
        </p:spPr>
      </p:pic>
      <p:pic>
        <p:nvPicPr>
          <p:cNvPr id="9" name="Billede 8" descr="Et billede, der indeholder tekst, tastatur&#10;&#10;Automatisk genereret beskrivelse">
            <a:extLst>
              <a:ext uri="{FF2B5EF4-FFF2-40B4-BE49-F238E27FC236}">
                <a16:creationId xmlns:a16="http://schemas.microsoft.com/office/drawing/2014/main" id="{FD00C3CD-A0C2-4A04-BC0E-B4A4510C25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330" y="3489169"/>
            <a:ext cx="8873674" cy="33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0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643</Words>
  <Application>Microsoft Office PowerPoint</Application>
  <PresentationFormat>Widescreen</PresentationFormat>
  <Paragraphs>109</Paragraphs>
  <Slides>21</Slides>
  <Notes>1</Notes>
  <HiddenSlides>1</HiddenSlides>
  <MMClips>2</MMClips>
  <ScaleCrop>false</ScaleCrop>
  <HeadingPairs>
    <vt:vector size="8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Integrerede OLE-servere</vt:lpstr>
      </vt:variant>
      <vt:variant>
        <vt:i4>2</vt:i4>
      </vt:variant>
      <vt:variant>
        <vt:lpstr>Slidetitler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Source Sans Pro</vt:lpstr>
      <vt:lpstr>Office-tema</vt:lpstr>
      <vt:lpstr>Document</vt:lpstr>
      <vt:lpstr>OpenDocument-tekst</vt:lpstr>
      <vt:lpstr>Beviser og Sorteringsalgoritmer</vt:lpstr>
      <vt:lpstr>Opgaveformulering</vt:lpstr>
      <vt:lpstr>Indhold</vt:lpstr>
      <vt:lpstr>Bevismetoder</vt:lpstr>
      <vt:lpstr>Induktionsbevis</vt:lpstr>
      <vt:lpstr>Induktionsbevis</vt:lpstr>
      <vt:lpstr>Sorteringsproblemet</vt:lpstr>
      <vt:lpstr>InsertionSort</vt:lpstr>
      <vt:lpstr>MergeSort</vt:lpstr>
      <vt:lpstr>MergeSort</vt:lpstr>
      <vt:lpstr>Bevis for algoritmer</vt:lpstr>
      <vt:lpstr>Bevis for algoritmer</vt:lpstr>
      <vt:lpstr>InsertionSort Køretidsanalyse</vt:lpstr>
      <vt:lpstr>InsertionSort Køretidsanalyse</vt:lpstr>
      <vt:lpstr>O, θ og Ω notation</vt:lpstr>
      <vt:lpstr>InsertionSort køretidsanalyse</vt:lpstr>
      <vt:lpstr>MergeSort køretidsanalyse</vt:lpstr>
      <vt:lpstr>Køretider</vt:lpstr>
      <vt:lpstr>Test af køretider</vt:lpstr>
      <vt:lpstr>Sammenligning af induktionsbevis og løkkeinvariant bevis</vt:lpstr>
      <vt:lpstr>Konklusion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Beviser og Sorteringsalgoritmer</dc:title>
  <dc:creator>Rasmus Kroghede Hansen</dc:creator>
  <cp:lastModifiedBy>Rasmus Kroghede Hansen</cp:lastModifiedBy>
  <cp:revision>28</cp:revision>
  <dcterms:created xsi:type="dcterms:W3CDTF">2022-01-11T08:03:19Z</dcterms:created>
  <dcterms:modified xsi:type="dcterms:W3CDTF">2022-01-12T16:03:14Z</dcterms:modified>
</cp:coreProperties>
</file>